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1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4" r:id="rId3"/>
    <p:sldId id="275" r:id="rId4"/>
    <p:sldId id="278" r:id="rId5"/>
    <p:sldId id="279" r:id="rId6"/>
    <p:sldId id="280" r:id="rId7"/>
    <p:sldId id="300" r:id="rId8"/>
    <p:sldId id="271" r:id="rId9"/>
    <p:sldId id="276" r:id="rId10"/>
    <p:sldId id="287" r:id="rId11"/>
    <p:sldId id="291" r:id="rId12"/>
    <p:sldId id="292" r:id="rId13"/>
    <p:sldId id="293" r:id="rId14"/>
    <p:sldId id="294" r:id="rId15"/>
    <p:sldId id="295" r:id="rId16"/>
    <p:sldId id="296" r:id="rId17"/>
    <p:sldId id="301" r:id="rId18"/>
    <p:sldId id="299" r:id="rId19"/>
    <p:sldId id="277" r:id="rId20"/>
    <p:sldId id="272" r:id="rId21"/>
    <p:sldId id="297" r:id="rId22"/>
    <p:sldId id="298" r:id="rId23"/>
    <p:sldId id="273" r:id="rId24"/>
  </p:sldIdLst>
  <p:sldSz cx="12192000" cy="6858000"/>
  <p:notesSz cx="9939338" cy="68072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045C"/>
    <a:srgbClr val="7B079B"/>
    <a:srgbClr val="5A0571"/>
    <a:srgbClr val="6C0688"/>
    <a:srgbClr val="720690"/>
    <a:srgbClr val="8655D5"/>
    <a:srgbClr val="B6B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706" autoAdjust="0"/>
  </p:normalViewPr>
  <p:slideViewPr>
    <p:cSldViewPr snapToGrid="0">
      <p:cViewPr varScale="1">
        <p:scale>
          <a:sx n="82" d="100"/>
          <a:sy n="82" d="100"/>
        </p:scale>
        <p:origin x="653" y="77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4F6CC08C-0E47-404A-9C27-EA1B4EE4C7CA}" type="datetime4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2022년 12월 28일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1604A0D4-B89B-4ADD-AF9E-38636B40EE4E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BE16EC8A-0758-4FA9-BF4D-3119057076D1}" type="datetime4">
              <a:rPr lang="ko-KR" altLang="en-US"/>
              <a:pPr lvl="0">
                <a:defRPr/>
              </a:pPr>
              <a:t>2022년 12월 28일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6"/>
            <a:ext cx="7951470" cy="229743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82869989-EB00-4EE7-BCB5-25BDC5BB29F8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10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31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11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37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743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5929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14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7515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3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16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80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17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646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18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004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19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625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9494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309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537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9587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134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9012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6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1551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7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823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8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9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4" name="직선 연결선 1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8" name="직선 연결선 4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그룹 5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2" name="직선 연결선 3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직선 연결선 63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956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789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016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0850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138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8981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5B65E4-62A8-4988-B07B-5D6D443B14ED}" type="datetime4">
              <a:rPr lang="ko-KR" altLang="en-US" smtClean="0"/>
              <a:t>2022년 12월 28일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7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B6286-0DE7-4336-9826-977AD102FCF2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8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5419DA-7218-42E5-A443-F000500111E1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8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71963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1FFC-F755-4558-8D3C-A157D1A01A8A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3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2A33C0-A4A8-4C90-B6DA-35B8CF58C816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540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96A3-957C-4113-A568-B6ED9AEA3D01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3" name="그룹 2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4" name="직선 연결선 2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8" name="직선 연결선 5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직사각형 73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4.82.213.244:30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4479" y="935568"/>
            <a:ext cx="10200207" cy="706964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2022-2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학기 </a:t>
            </a:r>
            <a:r>
              <a:rPr lang="ko-KR" altLang="en-US" sz="2600" dirty="0" err="1">
                <a:solidFill>
                  <a:schemeClr val="bg1"/>
                </a:solidFill>
                <a:latin typeface="맑은 고딕"/>
                <a:ea typeface="맑은 고딕"/>
              </a:rPr>
              <a:t>세종창의학기제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 최종성과보고</a:t>
            </a:r>
            <a:b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</a:br>
            <a: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  <a:t>창의과제</a:t>
            </a:r>
            <a:r>
              <a:rPr lang="en-US" altLang="ko-KR" sz="3200" dirty="0">
                <a:solidFill>
                  <a:schemeClr val="bg1"/>
                </a:solidFill>
                <a:latin typeface="맑은 고딕"/>
                <a:ea typeface="맑은 고딕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교통약자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를 위한 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편의설비 위치제공 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및 </a:t>
            </a:r>
            <a:r>
              <a:rPr lang="ko-KR" altLang="en-US" sz="2300" b="1" dirty="0" err="1">
                <a:solidFill>
                  <a:schemeClr val="bg1"/>
                </a:solidFill>
                <a:latin typeface="맑은 고딕"/>
                <a:ea typeface="맑은 고딕"/>
              </a:rPr>
              <a:t>저상버스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 안내 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웹</a:t>
            </a:r>
            <a:r>
              <a:rPr lang="en-US" altLang="ko-KR" sz="2300" dirty="0">
                <a:solidFill>
                  <a:schemeClr val="bg1"/>
                </a:solidFill>
                <a:latin typeface="맑은 고딕"/>
                <a:ea typeface="맑은 고딕"/>
              </a:rPr>
              <a:t>/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8528" y="2646392"/>
            <a:ext cx="9601200" cy="1751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과목명</a:t>
            </a:r>
            <a:r>
              <a:rPr lang="en-US" altLang="ko-KR" dirty="0">
                <a:latin typeface="맑은 고딕"/>
                <a:ea typeface="맑은 고딕"/>
              </a:rPr>
              <a:t>(</a:t>
            </a:r>
            <a:r>
              <a:rPr lang="ko-KR" altLang="en-US" dirty="0">
                <a:latin typeface="맑은 고딕"/>
                <a:ea typeface="맑은 고딕"/>
              </a:rPr>
              <a:t>신청 학점</a:t>
            </a:r>
            <a:r>
              <a:rPr lang="en-US" altLang="ko-KR" dirty="0">
                <a:latin typeface="맑은 고딕"/>
                <a:ea typeface="맑은 고딕"/>
              </a:rPr>
              <a:t>)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자기주도창의전공 </a:t>
            </a:r>
            <a:r>
              <a:rPr lang="en-US" altLang="ko-KR" dirty="0">
                <a:solidFill>
                  <a:schemeClr val="tx1"/>
                </a:solidFill>
              </a:rPr>
              <a:t>Ⅰ,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(6</a:t>
            </a:r>
            <a:r>
              <a:rPr lang="ko-KR" altLang="en-US" dirty="0">
                <a:solidFill>
                  <a:schemeClr val="tx1"/>
                </a:solidFill>
              </a:rPr>
              <a:t>학점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/>
              <a:t>지도교수</a:t>
            </a:r>
            <a:r>
              <a:rPr lang="en-US" altLang="ko-KR" dirty="0"/>
              <a:t>(</a:t>
            </a:r>
            <a:r>
              <a:rPr lang="ko-KR" altLang="en-US" dirty="0"/>
              <a:t>소속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김문석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교수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컴퓨터공학과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참여학생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sz="1800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ko-KR" altLang="en-US" sz="1800" b="1" dirty="0">
              <a:solidFill>
                <a:srgbClr val="A6A6A6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39C4A-BFF2-2D1A-1355-141957F94E97}"/>
              </a:ext>
            </a:extLst>
          </p:cNvPr>
          <p:cNvSpPr txBox="1"/>
          <p:nvPr/>
        </p:nvSpPr>
        <p:spPr>
          <a:xfrm>
            <a:off x="1422072" y="4302675"/>
            <a:ext cx="4713513" cy="49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주이식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16011094)</a:t>
            </a:r>
            <a:endParaRPr kumimoji="1" lang="ko-Kore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315A7-3116-BAD3-4265-074B6563905A}"/>
              </a:ext>
            </a:extLst>
          </p:cNvPr>
          <p:cNvSpPr txBox="1"/>
          <p:nvPr/>
        </p:nvSpPr>
        <p:spPr>
          <a:xfrm>
            <a:off x="6179128" y="4397829"/>
            <a:ext cx="471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박상욱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전자정보통신공학과</a:t>
            </a:r>
            <a:r>
              <a:rPr lang="en-US" altLang="ko-KR" sz="2000" dirty="0">
                <a:solidFill>
                  <a:schemeClr val="tx1"/>
                </a:solidFill>
              </a:rPr>
              <a:t>, 18010847)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C8E4-EF5C-6117-1B22-8F220A341D11}"/>
              </a:ext>
            </a:extLst>
          </p:cNvPr>
          <p:cNvSpPr txBox="1"/>
          <p:nvPr/>
        </p:nvSpPr>
        <p:spPr>
          <a:xfrm>
            <a:off x="1422072" y="5121052"/>
            <a:ext cx="6106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류국봉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18011556)</a:t>
            </a:r>
            <a:endParaRPr lang="ko-Kore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B866C-E354-438F-BBD2-B0C29522E687}"/>
              </a:ext>
            </a:extLst>
          </p:cNvPr>
          <p:cNvSpPr txBox="1"/>
          <p:nvPr/>
        </p:nvSpPr>
        <p:spPr>
          <a:xfrm>
            <a:off x="6221039" y="5117790"/>
            <a:ext cx="6106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박규태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20011636)</a:t>
            </a:r>
            <a:endParaRPr lang="ko-Kore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53700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이름 검색을 통해 저상버스를 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운행중인 정류장 검색 가능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정류소 클릭 시 위치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저상버스</a:t>
            </a:r>
            <a:r>
              <a:rPr lang="ko-KR" altLang="en-US" sz="2000" b="1" dirty="0">
                <a:effectLst/>
              </a:rPr>
              <a:t> 운행 </a:t>
            </a:r>
            <a:endParaRPr lang="en-US" altLang="ko-KR" sz="2000" b="1" dirty="0">
              <a:effectLst/>
            </a:endParaRPr>
          </a:p>
          <a:p>
            <a:r>
              <a:rPr lang="ko-KR" altLang="en-US" sz="2000" b="1" dirty="0">
                <a:effectLst/>
              </a:rPr>
              <a:t>정류장 검색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3131410"/>
            <a:ext cx="30900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</a:t>
            </a:r>
            <a:r>
              <a:rPr lang="ko-KR" altLang="en-US" sz="1500" dirty="0" err="1">
                <a:effectLst/>
              </a:rPr>
              <a:t>저상버스를</a:t>
            </a:r>
            <a:r>
              <a:rPr lang="ko-KR" altLang="en-US" sz="1500" dirty="0">
                <a:effectLst/>
              </a:rPr>
              <a:t> 운행중인 </a:t>
            </a:r>
            <a:br>
              <a:rPr lang="en-US" altLang="ko-KR" sz="1500" dirty="0"/>
            </a:br>
            <a:r>
              <a:rPr lang="ko-KR" altLang="en-US" sz="1500" dirty="0"/>
              <a:t>  </a:t>
            </a:r>
            <a:r>
              <a:rPr lang="ko-KR" altLang="en-US" sz="1500" dirty="0">
                <a:effectLst/>
              </a:rPr>
              <a:t>정류장 검색 가능</a:t>
            </a:r>
            <a:br>
              <a:rPr lang="ko-KR" altLang="en-US" sz="1500" dirty="0">
                <a:effectLst/>
              </a:rPr>
            </a:br>
            <a:endParaRPr lang="en-US" altLang="ko-KR" sz="1500" dirty="0">
              <a:effectLst/>
            </a:endParaRPr>
          </a:p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정류장 클릭 시 위치 제공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3ABD52-AFC5-858F-B6C8-B0881349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4985"/>
            <a:ext cx="7772400" cy="37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이름 검색을 통해 저상버스를 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운행중인 정류장 검색 가능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정류소 클릭 시 위치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저상버스</a:t>
            </a:r>
            <a:r>
              <a:rPr lang="ko-KR" altLang="en-US" sz="2000" b="1" dirty="0">
                <a:effectLst/>
              </a:rPr>
              <a:t> 도착예정 정보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689435" y="2858514"/>
            <a:ext cx="610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정류장 더블클릭 시 </a:t>
            </a:r>
            <a:endParaRPr lang="en-US" altLang="ko-KR" sz="1500" dirty="0">
              <a:effectLst/>
            </a:endParaRPr>
          </a:p>
          <a:p>
            <a:r>
              <a:rPr lang="ko-KR" altLang="en-US" sz="1500" dirty="0"/>
              <a:t>  운행하는 </a:t>
            </a:r>
            <a:r>
              <a:rPr lang="ko-KR" altLang="en-US" sz="1500" dirty="0" err="1"/>
              <a:t>저상버스</a:t>
            </a:r>
            <a:r>
              <a:rPr lang="ko-KR" altLang="en-US" sz="1500" dirty="0"/>
              <a:t> 정보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저상버스</a:t>
            </a:r>
            <a:r>
              <a:rPr lang="ko-KR" altLang="en-US" sz="1500" dirty="0"/>
              <a:t> 도착 예정 시간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운행 여부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도착까지 남은 정류장 개수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F0524F-34B0-AA58-E555-A84E3B32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3095"/>
            <a:ext cx="7772400" cy="3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지하철 역사 검색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921168"/>
            <a:ext cx="6102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검색을 통해 지하철 목록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effectLst/>
            </a:endParaRPr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지하철 역 이름</a:t>
            </a:r>
            <a:r>
              <a:rPr lang="en-US" altLang="ko-KR" sz="1500" dirty="0"/>
              <a:t>, </a:t>
            </a:r>
            <a:r>
              <a:rPr lang="ko-KR" altLang="en-US" sz="1500" dirty="0"/>
              <a:t>호선</a:t>
            </a:r>
            <a:r>
              <a:rPr lang="en-US" altLang="ko-KR" sz="1500" dirty="0"/>
              <a:t>, </a:t>
            </a:r>
            <a:r>
              <a:rPr lang="ko-KR" altLang="en-US" sz="1500" dirty="0"/>
              <a:t>위치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C9ED2-5174-BFC4-FF41-D0741D701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5065"/>
            <a:ext cx="7772400" cy="37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지하철 역사 세부정보 안내 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지하철 역사 클릭 시 </a:t>
            </a:r>
            <a:br>
              <a:rPr lang="en-US" altLang="ko-KR" sz="1500" dirty="0">
                <a:effectLst/>
              </a:rPr>
            </a:br>
            <a:r>
              <a:rPr lang="en-US" altLang="ko-KR" sz="1500" dirty="0">
                <a:effectLst/>
              </a:rPr>
              <a:t>  </a:t>
            </a:r>
            <a:r>
              <a:rPr lang="ko-KR" altLang="en-US" sz="1500" dirty="0">
                <a:effectLst/>
              </a:rPr>
              <a:t>해당 역에 대한 세부 정보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지하철 역사 위치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교통약자 도우미 전화번호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지하철역 영문명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en-US" altLang="ko-KR" sz="1500" dirty="0"/>
              <a:t>- </a:t>
            </a:r>
            <a:r>
              <a:rPr lang="ko-KR" altLang="en-US" sz="1500" dirty="0"/>
              <a:t>지하철역 외부 코드</a:t>
            </a:r>
            <a:r>
              <a:rPr lang="en-US" altLang="ko-KR" sz="1500" dirty="0"/>
              <a:t> (</a:t>
            </a:r>
            <a:r>
              <a:rPr lang="ko-KR" altLang="en-US" sz="1500" dirty="0"/>
              <a:t>외국인용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6555C-6D10-B243-83DF-4BA5B5C9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0961"/>
            <a:ext cx="7772400" cy="37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/>
              </a:rPr>
              <a:t>버스 클릭 시 네이버 검색을 통한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세부정보 제공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편의시설 위치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921168"/>
            <a:ext cx="61022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그림을 통해 편의시설 위치를</a:t>
            </a:r>
            <a:br>
              <a:rPr lang="en-US" altLang="ko-KR" sz="1500" dirty="0">
                <a:effectLst/>
              </a:rPr>
            </a:br>
            <a:r>
              <a:rPr lang="ko-KR" altLang="en-US" sz="1500" dirty="0">
                <a:effectLst/>
              </a:rPr>
              <a:t>상세하게 안내</a:t>
            </a:r>
            <a:br>
              <a:rPr lang="en-US" altLang="ko-KR" sz="1500" dirty="0">
                <a:effectLst/>
              </a:rPr>
            </a:br>
            <a:br>
              <a:rPr lang="en-US" altLang="ko-KR" sz="1500" dirty="0">
                <a:effectLst/>
              </a:rPr>
            </a:br>
            <a:r>
              <a:rPr lang="en-US" altLang="ko-KR" sz="1500" dirty="0">
                <a:effectLst/>
              </a:rPr>
              <a:t>- </a:t>
            </a:r>
            <a:r>
              <a:rPr lang="ko-KR" altLang="en-US" sz="1500" dirty="0"/>
              <a:t>교통약자용</a:t>
            </a:r>
            <a:r>
              <a:rPr lang="ko-KR" altLang="en-US" sz="1500" dirty="0">
                <a:effectLst/>
              </a:rPr>
              <a:t> 화장실</a:t>
            </a:r>
            <a:endParaRPr lang="en-US" altLang="ko-KR" sz="1500" dirty="0">
              <a:effectLst/>
            </a:endParaRPr>
          </a:p>
          <a:p>
            <a:endParaRPr lang="en-US" altLang="ko-KR" sz="1500" dirty="0">
              <a:effectLst/>
            </a:endParaRP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엘리베이터</a:t>
            </a:r>
            <a:br>
              <a:rPr lang="en-US" altLang="ko-KR" sz="1500" dirty="0"/>
            </a:br>
            <a:endParaRPr lang="en-US" altLang="ko-KR" sz="1500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휠체어 리프트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en-US" altLang="ko-KR" sz="1500" dirty="0"/>
              <a:t>- </a:t>
            </a:r>
            <a:r>
              <a:rPr lang="ko-KR" altLang="en-US" sz="1500" dirty="0" err="1"/>
              <a:t>역무실</a:t>
            </a:r>
            <a:r>
              <a:rPr lang="ko-KR" altLang="en-US" sz="1500" dirty="0"/>
              <a:t> 등</a:t>
            </a:r>
            <a:endParaRPr lang="en-US" altLang="ko-KR" sz="150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ED7C8-5C7E-11F5-FAAC-4DA44F83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5615"/>
            <a:ext cx="7772400" cy="37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환승 이동 경로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</a:t>
            </a:r>
            <a:r>
              <a:rPr lang="ko-KR" altLang="en-US" sz="1500" dirty="0"/>
              <a:t> 교통약자용 환승 이동경로 안내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en-US" altLang="ko-KR" sz="1500" dirty="0"/>
              <a:t>API</a:t>
            </a:r>
            <a:r>
              <a:rPr lang="ko-KR" altLang="en-US" sz="1500" dirty="0"/>
              <a:t>에서 제공하는 안내도를 </a:t>
            </a:r>
            <a:br>
              <a:rPr lang="en-US" altLang="ko-KR" sz="1500" dirty="0"/>
            </a:br>
            <a:r>
              <a:rPr lang="ko-KR" altLang="en-US" sz="1500" dirty="0"/>
              <a:t>  첨부하여 상세한 이동경로 안내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54660-C57E-2E6B-D12E-99FDDF65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2115"/>
            <a:ext cx="7772400" cy="3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휠체어 관련 위치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휠체어와 관련된 정보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휠체어 리프트가 있는 경우</a:t>
            </a:r>
            <a:br>
              <a:rPr lang="en-US" altLang="ko-KR" sz="1500" dirty="0"/>
            </a:br>
            <a:r>
              <a:rPr lang="ko-KR" altLang="en-US" sz="1500" dirty="0"/>
              <a:t>  리프트 이동경로와 위치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리프트가 없는 경우엔</a:t>
            </a:r>
            <a:r>
              <a:rPr lang="en-US" altLang="ko-KR" sz="1500" dirty="0"/>
              <a:t> </a:t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휠체어용</a:t>
            </a:r>
            <a:r>
              <a:rPr lang="en-US" altLang="ko-KR" sz="1500" dirty="0"/>
              <a:t> </a:t>
            </a:r>
            <a:r>
              <a:rPr lang="ko-KR" altLang="en-US" sz="1500" dirty="0"/>
              <a:t>전용 이동경로 제공</a:t>
            </a: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DA89D-F4A1-0765-C032-937A51FC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8821"/>
            <a:ext cx="7772400" cy="3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9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D443CA-11A5-1409-86B3-4F7C00411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69" y="2372290"/>
            <a:ext cx="1669258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FABA2B-5528-C77D-9ECE-6A8781FAD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66" y="2372290"/>
            <a:ext cx="162748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1F830-CDDB-1217-4843-2D02B83C3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585" y="2372290"/>
            <a:ext cx="1677206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EC920A-EA67-8013-2FDC-92FFE7837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430" y="2372290"/>
            <a:ext cx="1667082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C52513-BD3B-FFDD-9D94-B2CD942A7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37" y="2372290"/>
            <a:ext cx="166324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B32D73-2668-5A72-C25A-D595F372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023" y="2372290"/>
            <a:ext cx="166540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3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EBEA649-2246-34D9-28BE-4ACC971E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F86C5-D73D-840A-D103-953D9407C1C4}"/>
              </a:ext>
            </a:extLst>
          </p:cNvPr>
          <p:cNvSpPr txBox="1"/>
          <p:nvPr/>
        </p:nvSpPr>
        <p:spPr>
          <a:xfrm>
            <a:off x="2280916" y="3410331"/>
            <a:ext cx="6892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u="sng" dirty="0">
                <a:latin typeface="+mj-ea"/>
                <a:ea typeface="+mj-ea"/>
                <a:hlinkClick r:id="rId4"/>
              </a:rPr>
              <a:t>http://34.82.213.244:3000</a:t>
            </a:r>
            <a:endParaRPr lang="ko-KR" altLang="en-US" sz="40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62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5B2B20A-D496-A58A-97E3-C9B9F23AE1FE}"/>
              </a:ext>
            </a:extLst>
          </p:cNvPr>
          <p:cNvSpPr/>
          <p:nvPr/>
        </p:nvSpPr>
        <p:spPr>
          <a:xfrm>
            <a:off x="514485" y="3429000"/>
            <a:ext cx="2733869" cy="1259632"/>
          </a:xfrm>
          <a:prstGeom prst="chevron">
            <a:avLst/>
          </a:prstGeom>
          <a:solidFill>
            <a:srgbClr val="49045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개발 배경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5B34C347-A7CC-7852-2BB8-08D47F215C82}"/>
              </a:ext>
            </a:extLst>
          </p:cNvPr>
          <p:cNvSpPr/>
          <p:nvPr/>
        </p:nvSpPr>
        <p:spPr>
          <a:xfrm>
            <a:off x="2695329" y="3429000"/>
            <a:ext cx="2733869" cy="1259632"/>
          </a:xfrm>
          <a:prstGeom prst="chevron">
            <a:avLst/>
          </a:prstGeom>
          <a:solidFill>
            <a:srgbClr val="49045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서비스 소개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109DE98-3CAF-F57D-8021-C0FA5111EE79}"/>
              </a:ext>
            </a:extLst>
          </p:cNvPr>
          <p:cNvSpPr/>
          <p:nvPr/>
        </p:nvSpPr>
        <p:spPr>
          <a:xfrm>
            <a:off x="4876172" y="3429000"/>
            <a:ext cx="2733869" cy="1259632"/>
          </a:xfrm>
          <a:prstGeom prst="chevron">
            <a:avLst/>
          </a:prstGeom>
          <a:solidFill>
            <a:srgbClr val="4904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최종 결과물 및 시연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861C2CC-1A5C-F311-44C3-2257C5AEF839}"/>
              </a:ext>
            </a:extLst>
          </p:cNvPr>
          <p:cNvSpPr/>
          <p:nvPr/>
        </p:nvSpPr>
        <p:spPr>
          <a:xfrm>
            <a:off x="7057016" y="3429000"/>
            <a:ext cx="2733869" cy="1259632"/>
          </a:xfrm>
          <a:prstGeom prst="chevron">
            <a:avLst/>
          </a:prstGeom>
          <a:solidFill>
            <a:srgbClr val="49045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학습 시간 및 성과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1429E903-1A18-BF4C-CDAF-87D3305CBA0F}"/>
              </a:ext>
            </a:extLst>
          </p:cNvPr>
          <p:cNvSpPr/>
          <p:nvPr/>
        </p:nvSpPr>
        <p:spPr>
          <a:xfrm>
            <a:off x="9237859" y="3429000"/>
            <a:ext cx="2733869" cy="1259632"/>
          </a:xfrm>
          <a:prstGeom prst="chevron">
            <a:avLst/>
          </a:prstGeom>
          <a:solidFill>
            <a:srgbClr val="490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73616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참여학생별 총 학습시간 및 성과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853033"/>
              </p:ext>
            </p:extLst>
          </p:nvPr>
        </p:nvGraphicFramePr>
        <p:xfrm>
          <a:off x="1154954" y="2704408"/>
          <a:ext cx="10250979" cy="31529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5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3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20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학번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총 학습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개인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20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주이식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16011094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 err="1">
                          <a:latin typeface="맑은 고딕"/>
                          <a:ea typeface="맑은 고딕"/>
                        </a:rPr>
                        <a:t>figma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와 </a:t>
                      </a:r>
                      <a:r>
                        <a:rPr lang="en-US" altLang="ko-KR" sz="1400" dirty="0" err="1">
                          <a:latin typeface="맑은 고딕"/>
                          <a:ea typeface="맑은 고딕"/>
                        </a:rPr>
                        <a:t>protopie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통한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프로토타입용 디자인을 제작할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6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박상욱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100" dirty="0">
                          <a:latin typeface="맑은 고딕"/>
                          <a:ea typeface="맑은 고딕"/>
                        </a:rPr>
                        <a:t>전자정보통신공학과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18010847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Backend 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서버 구축 및 클라우드 컴퓨팅 활용하여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배포 및 서비스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64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류국봉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18011556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MySQL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을 이용한 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구현과 로컬 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서버에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연동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53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박규태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20011636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React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이용한 사용자 중심의 동적 웹페이지개발과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배포 및 서비스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373">
                <a:tc>
                  <a:txBody>
                    <a:bodyPr/>
                    <a:lstStyle/>
                    <a:p>
                      <a:pPr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7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23D301-3510-2D65-55CC-33596702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4" y="2263623"/>
            <a:ext cx="8030547" cy="36207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238019-303F-C1FB-F48A-905FB8A8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483" y="1327150"/>
            <a:ext cx="2022566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ECE9F-7F88-7897-CA54-3FC82D34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1" y="2493638"/>
            <a:ext cx="3241039" cy="3558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BF700-EDFD-7339-EF48-1502299D8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r="4914"/>
          <a:stretch/>
        </p:blipFill>
        <p:spPr>
          <a:xfrm rot="5400000">
            <a:off x="6654751" y="2409772"/>
            <a:ext cx="3407759" cy="36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기대 효과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318F1-AAC9-D074-ABF9-C312AA9B5BD4}"/>
              </a:ext>
            </a:extLst>
          </p:cNvPr>
          <p:cNvSpPr txBox="1"/>
          <p:nvPr/>
        </p:nvSpPr>
        <p:spPr>
          <a:xfrm>
            <a:off x="933737" y="2618448"/>
            <a:ext cx="10703457" cy="248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교통약자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들이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일반 대중교통 서비스를 이용</a:t>
            </a:r>
            <a:r>
              <a:rPr lang="ko-KR" altLang="en-US" sz="2000" kern="0" dirty="0">
                <a:solidFill>
                  <a:srgbClr val="000000"/>
                </a:solidFill>
                <a:latin typeface="+mj-ea"/>
                <a:ea typeface="+mj-ea"/>
              </a:rPr>
              <a:t>하면서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겪는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불편함을 개선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할 수 있음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indent="-4572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불필요한 정보들을 최소화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교통약자들을 위한 맞춤 서비스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제공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3.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교통약자의 원활한 이동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을 도와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교통약자의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이동권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보장에 기여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D2155F-72F4-95E7-8471-5D8D4456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78" y="2425960"/>
            <a:ext cx="2475325" cy="3608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A9A74-C6C7-733A-E15D-8FDDA4CEF4B7}"/>
              </a:ext>
            </a:extLst>
          </p:cNvPr>
          <p:cNvSpPr txBox="1"/>
          <p:nvPr/>
        </p:nvSpPr>
        <p:spPr>
          <a:xfrm>
            <a:off x="534805" y="2688483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/>
              </a:rPr>
              <a:t>국토교통부에서 실시한 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2021</a:t>
            </a:r>
            <a:r>
              <a:rPr lang="ko-KR" altLang="en-US" dirty="0">
                <a:effectLst/>
              </a:rPr>
              <a:t>년도 교통약자 이동편의 실태조사에 따르면</a:t>
            </a:r>
            <a:br>
              <a:rPr lang="ko-KR" altLang="en-US" dirty="0">
                <a:effectLst/>
              </a:rPr>
            </a:br>
            <a:r>
              <a:rPr lang="en-US" altLang="ko-KR" dirty="0">
                <a:effectLst/>
              </a:rPr>
              <a:t>21</a:t>
            </a:r>
            <a:r>
              <a:rPr lang="ko-KR" altLang="en-US" dirty="0">
                <a:effectLst/>
              </a:rPr>
              <a:t>년말 기준 </a:t>
            </a:r>
            <a:r>
              <a:rPr lang="ko-KR" altLang="en-US" b="1" dirty="0">
                <a:effectLst/>
              </a:rPr>
              <a:t>대한민국의 교통약자</a:t>
            </a:r>
            <a:r>
              <a:rPr lang="ko-KR" altLang="en-US" dirty="0">
                <a:effectLst/>
              </a:rPr>
              <a:t>는 </a:t>
            </a:r>
            <a:endParaRPr lang="en-US" altLang="ko-KR" dirty="0">
              <a:effectLst/>
            </a:endParaRPr>
          </a:p>
          <a:p>
            <a:r>
              <a:rPr lang="ko-KR" altLang="en-US" b="1" dirty="0">
                <a:effectLst/>
              </a:rPr>
              <a:t>전체 인구의 약 </a:t>
            </a:r>
            <a:r>
              <a:rPr lang="en-US" altLang="ko-KR" b="1" dirty="0">
                <a:effectLst/>
              </a:rPr>
              <a:t>30%</a:t>
            </a:r>
            <a:r>
              <a:rPr lang="ko-KR" altLang="en-US" dirty="0">
                <a:effectLst/>
              </a:rPr>
              <a:t>인 </a:t>
            </a:r>
            <a:r>
              <a:rPr lang="en-US" altLang="ko-KR" b="1" dirty="0">
                <a:effectLst/>
              </a:rPr>
              <a:t>1,551</a:t>
            </a:r>
            <a:r>
              <a:rPr lang="ko-KR" altLang="en-US" b="1" dirty="0">
                <a:effectLst/>
              </a:rPr>
              <a:t>만명</a:t>
            </a:r>
            <a:r>
              <a:rPr lang="ko-KR" altLang="en-US" dirty="0">
                <a:effectLst/>
              </a:rPr>
              <a:t>에 해당한다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9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686927-BCD6-E16D-8902-F709AD451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28" y="2349759"/>
            <a:ext cx="3531145" cy="3778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34805" y="2609566"/>
            <a:ext cx="610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유형별로는 고령화 추세에 따라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고령자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(65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세 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약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885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만 명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으로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 가장 높은 비율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(57.1%)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을 차지했고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어린이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(20.7%, 321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장애인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(17.1%. 264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영유아 동반자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(12.5%, 194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임산부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(1.7%, 26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순이었다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0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34805" y="2609566"/>
            <a:ext cx="6102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/>
              </a:rPr>
              <a:t>교통약자가 이동시에 </a:t>
            </a:r>
            <a:r>
              <a:rPr lang="ko-KR" altLang="en-US" b="1" dirty="0">
                <a:effectLst/>
              </a:rPr>
              <a:t>교통수단 이용현황</a:t>
            </a:r>
            <a:r>
              <a:rPr lang="ko-KR" altLang="en-US" dirty="0">
                <a:effectLst/>
              </a:rPr>
              <a:t> 조사 결과</a:t>
            </a:r>
            <a:r>
              <a:rPr lang="en-US" altLang="ko-KR" dirty="0">
                <a:effectLst/>
              </a:rPr>
              <a:t>, </a:t>
            </a:r>
          </a:p>
          <a:p>
            <a:r>
              <a:rPr lang="ko-KR" altLang="en-US" dirty="0">
                <a:effectLst/>
              </a:rPr>
              <a:t>지역 내 이동 시에는 </a:t>
            </a:r>
            <a:r>
              <a:rPr lang="ko-KR" altLang="en-US" b="1" dirty="0">
                <a:effectLst/>
              </a:rPr>
              <a:t>버스</a:t>
            </a:r>
            <a:r>
              <a:rPr lang="en-US" altLang="ko-KR" dirty="0">
                <a:effectLst/>
              </a:rPr>
              <a:t>(51.6%)</a:t>
            </a:r>
            <a:r>
              <a:rPr lang="ko-KR" altLang="en-US" dirty="0">
                <a:effectLst/>
              </a:rPr>
              <a:t>와 </a:t>
            </a:r>
            <a:r>
              <a:rPr lang="ko-KR" altLang="en-US" b="1" dirty="0">
                <a:effectLst/>
              </a:rPr>
              <a:t>지하철</a:t>
            </a:r>
            <a:r>
              <a:rPr lang="en-US" altLang="ko-KR" dirty="0">
                <a:effectLst/>
              </a:rPr>
              <a:t>(14.2%) </a:t>
            </a:r>
            <a:r>
              <a:rPr lang="ko-KR" altLang="en-US" dirty="0">
                <a:effectLst/>
              </a:rPr>
              <a:t>등 </a:t>
            </a:r>
            <a:r>
              <a:rPr lang="ko-KR" altLang="en-US" b="1" dirty="0">
                <a:effectLst/>
              </a:rPr>
              <a:t>대중교통을 이용</a:t>
            </a:r>
            <a:r>
              <a:rPr lang="ko-KR" altLang="en-US" dirty="0">
                <a:effectLst/>
              </a:rPr>
              <a:t>한다고 응답한 비율이 가장 높았다</a:t>
            </a:r>
            <a:r>
              <a:rPr lang="en-US" altLang="ko-KR" dirty="0">
                <a:effectLst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96390-4477-048F-2339-35EB9B02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3" y="2741484"/>
            <a:ext cx="2498665" cy="29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18215" y="2663321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latin typeface="+mn-ea"/>
              </a:rPr>
              <a:t>또한 최근 지하철 곳곳에서 장애인단체의</a:t>
            </a:r>
            <a:endParaRPr lang="en-US" altLang="ko-KR" kern="0" dirty="0">
              <a:latin typeface="+mn-ea"/>
            </a:endParaRP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latin typeface="+mn-ea"/>
              </a:rPr>
              <a:t>장애인 이동권</a:t>
            </a:r>
            <a:r>
              <a:rPr lang="ko-KR" altLang="en-US" kern="0" dirty="0">
                <a:latin typeface="+mn-ea"/>
              </a:rPr>
              <a:t>을 </a:t>
            </a:r>
            <a:r>
              <a:rPr lang="ko-KR" altLang="en-US" b="1" kern="0" dirty="0">
                <a:latin typeface="+mn-ea"/>
              </a:rPr>
              <a:t>확보하기 위한 시위</a:t>
            </a:r>
            <a:r>
              <a:rPr lang="ko-KR" altLang="en-US" kern="0" dirty="0">
                <a:latin typeface="+mn-ea"/>
              </a:rPr>
              <a:t>가 이어지고 있다</a:t>
            </a:r>
            <a:r>
              <a:rPr lang="en-US" altLang="ko-KR" kern="0" dirty="0">
                <a:latin typeface="+mn-ea"/>
              </a:rPr>
              <a:t>.</a:t>
            </a: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effectLst/>
                <a:latin typeface="+mn-ea"/>
              </a:rPr>
              <a:t>이를 보면서 아직 </a:t>
            </a:r>
            <a:r>
              <a:rPr lang="ko-KR" altLang="en-US" sz="1800" b="1" kern="0" spc="0" dirty="0">
                <a:effectLst/>
                <a:latin typeface="+mn-ea"/>
              </a:rPr>
              <a:t>교통약자</a:t>
            </a:r>
            <a:r>
              <a:rPr lang="ko-KR" altLang="en-US" sz="1800" kern="0" spc="0" dirty="0">
                <a:effectLst/>
                <a:latin typeface="+mn-ea"/>
              </a:rPr>
              <a:t>가 </a:t>
            </a:r>
            <a:r>
              <a:rPr lang="ko-KR" altLang="en-US" sz="1800" b="1" kern="0" spc="0" dirty="0">
                <a:effectLst/>
                <a:latin typeface="+mn-ea"/>
              </a:rPr>
              <a:t>대중교통을 이용하기에</a:t>
            </a:r>
            <a:r>
              <a:rPr lang="ko-KR" altLang="en-US" sz="1800" kern="0" spc="0" dirty="0">
                <a:effectLst/>
                <a:latin typeface="+mn-ea"/>
              </a:rPr>
              <a:t> </a:t>
            </a:r>
            <a:r>
              <a:rPr lang="ko-KR" altLang="en-US" sz="1800" b="1" kern="0" spc="0" dirty="0">
                <a:effectLst/>
                <a:latin typeface="+mn-ea"/>
              </a:rPr>
              <a:t>불편함이 많다</a:t>
            </a:r>
            <a:r>
              <a:rPr lang="ko-KR" altLang="en-US" sz="1800" kern="0" spc="0" dirty="0">
                <a:effectLst/>
                <a:latin typeface="+mn-ea"/>
              </a:rPr>
              <a:t>고 생각</a:t>
            </a:r>
            <a:r>
              <a:rPr lang="ko-KR" altLang="en-US" kern="0" dirty="0">
                <a:latin typeface="+mn-ea"/>
              </a:rPr>
              <a:t>하여 과제를 통해 해결하고자 한다</a:t>
            </a:r>
            <a:r>
              <a:rPr lang="en-US" altLang="ko-KR" kern="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69F66-91B7-4B3D-9056-4C389774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5" y="2843442"/>
            <a:ext cx="4867319" cy="2759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CA69F-FFEF-5BBC-683D-6AC2E8D9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24" y="2984804"/>
            <a:ext cx="4867319" cy="325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2548BA-4BB0-1658-BC87-3E1449552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48" y="3519835"/>
            <a:ext cx="4900494" cy="26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060205-0EF3-EB02-7FB2-909C7566B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023" y="4043080"/>
            <a:ext cx="4867319" cy="2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5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기존 서비스와의 </a:t>
            </a:r>
            <a:r>
              <a:rPr lang="ko-KR" altLang="en-US" sz="3200" dirty="0" err="1">
                <a:latin typeface="맑은 고딕"/>
                <a:ea typeface="맑은 고딕"/>
              </a:rPr>
              <a:t>차별점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B1711-125C-2B9F-50D8-4616C61D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578" y="2616276"/>
            <a:ext cx="2309292" cy="1625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C3E239-6D82-105B-E18B-F4090E975558}"/>
              </a:ext>
            </a:extLst>
          </p:cNvPr>
          <p:cNvSpPr txBox="1"/>
          <p:nvPr/>
        </p:nvSpPr>
        <p:spPr>
          <a:xfrm>
            <a:off x="914400" y="4322792"/>
            <a:ext cx="322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dirty="0">
                <a:effectLst/>
                <a:ea typeface="Apple SD Gothic Neo" panose="02000300000000000000" pitchFamily="2" charset="-127"/>
              </a:rPr>
              <a:t>API</a:t>
            </a:r>
            <a:r>
              <a:rPr lang="ko-KR" altLang="en-US" b="1" dirty="0" err="1">
                <a:effectLst/>
                <a:ea typeface="Apple SD Gothic Neo" panose="02000300000000000000" pitchFamily="2" charset="-127"/>
              </a:rPr>
              <a:t>를</a:t>
            </a:r>
            <a:r>
              <a:rPr lang="ko-KR" altLang="en-US" b="1" dirty="0">
                <a:effectLst/>
                <a:ea typeface="Apple SD Gothic Neo" panose="02000300000000000000" pitchFamily="2" charset="-127"/>
              </a:rPr>
              <a:t> 통한 데이터 최신화</a:t>
            </a:r>
          </a:p>
          <a:p>
            <a:endParaRPr kumimoji="1" lang="ko-Kore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8482DA-B31B-C920-F03C-930D9593E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390" y="2899311"/>
            <a:ext cx="1969219" cy="1342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3BDB1-74BA-0EFC-2918-9D22E053AB9F}"/>
              </a:ext>
            </a:extLst>
          </p:cNvPr>
          <p:cNvSpPr txBox="1"/>
          <p:nvPr/>
        </p:nvSpPr>
        <p:spPr>
          <a:xfrm>
            <a:off x="4482028" y="4322792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UI/UX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최적화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CD2CA8-4FC5-CA17-2727-EB7E902D2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291" y="2862736"/>
            <a:ext cx="1182152" cy="1280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825A7-6F10-ED01-4210-2DC890DB42D3}"/>
              </a:ext>
            </a:extLst>
          </p:cNvPr>
          <p:cNvSpPr txBox="1"/>
          <p:nvPr/>
        </p:nvSpPr>
        <p:spPr>
          <a:xfrm>
            <a:off x="8083895" y="4304938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교통약자 전용 정보 제공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33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7879C5-E349-0C17-D2AC-0D33CD64D7F9}"/>
              </a:ext>
            </a:extLst>
          </p:cNvPr>
          <p:cNvSpPr/>
          <p:nvPr/>
        </p:nvSpPr>
        <p:spPr>
          <a:xfrm>
            <a:off x="753700" y="1680632"/>
            <a:ext cx="10748865" cy="432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D1570A-02DC-6EB6-38CE-9D153B48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78596" y="2472890"/>
            <a:ext cx="1812240" cy="1812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BE1A16-3943-8F46-D7C9-1C9406D1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79185" y="4181881"/>
            <a:ext cx="1811649" cy="18501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A4C8E0-6327-D9BA-3543-4CDD2FF3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3246" y="4175367"/>
            <a:ext cx="1865351" cy="1865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4B4041-ACFD-F743-02C6-1D93DD2D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3246" y="2428487"/>
            <a:ext cx="1865351" cy="186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FE02C9-4712-F135-E5A5-03F571725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91" y="2320774"/>
            <a:ext cx="3826676" cy="3826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기술 스택 </a:t>
            </a:r>
            <a:r>
              <a:rPr lang="en-US" altLang="ko-KR" sz="3200" dirty="0">
                <a:latin typeface="맑은 고딕"/>
                <a:ea typeface="맑은 고딕"/>
              </a:rPr>
              <a:t>(Tech Stacks)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1026" name="Picture 2" descr="React – 사용자 인터페이스를 만들기 위한 JavaScript 라이브러리">
            <a:extLst>
              <a:ext uri="{FF2B5EF4-FFF2-40B4-BE49-F238E27FC236}">
                <a16:creationId xmlns:a16="http://schemas.microsoft.com/office/drawing/2014/main" id="{4EFFAF78-B545-1093-8E1C-78C4E421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795" y="3202286"/>
            <a:ext cx="1278508" cy="11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ux 시작하기 | Redux">
            <a:extLst>
              <a:ext uri="{FF2B5EF4-FFF2-40B4-BE49-F238E27FC236}">
                <a16:creationId xmlns:a16="http://schemas.microsoft.com/office/drawing/2014/main" id="{2F2689C8-B9B5-19B0-6B6F-E6033AA7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93" y="3135924"/>
            <a:ext cx="1241474" cy="12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.js - 위키백과, 우리 모두의 백과사전">
            <a:extLst>
              <a:ext uri="{FF2B5EF4-FFF2-40B4-BE49-F238E27FC236}">
                <a16:creationId xmlns:a16="http://schemas.microsoft.com/office/drawing/2014/main" id="{3974963F-CBC1-A776-B20B-28B8958C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12" y="2796551"/>
            <a:ext cx="1222018" cy="7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press - Node.js web application framework">
            <a:extLst>
              <a:ext uri="{FF2B5EF4-FFF2-40B4-BE49-F238E27FC236}">
                <a16:creationId xmlns:a16="http://schemas.microsoft.com/office/drawing/2014/main" id="{F1B291C8-D722-1902-6B20-D6F7537B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55" y="2956471"/>
            <a:ext cx="1199993" cy="4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RDS for MySQL – Amazon Web Services(AWS)">
            <a:extLst>
              <a:ext uri="{FF2B5EF4-FFF2-40B4-BE49-F238E27FC236}">
                <a16:creationId xmlns:a16="http://schemas.microsoft.com/office/drawing/2014/main" id="{FE60E1BF-EE9A-D964-A80C-997DEB06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204" y="4529000"/>
            <a:ext cx="1267726" cy="6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Cloud Platform Overview - BESPINGLOBAL">
            <a:extLst>
              <a:ext uri="{FF2B5EF4-FFF2-40B4-BE49-F238E27FC236}">
                <a16:creationId xmlns:a16="http://schemas.microsoft.com/office/drawing/2014/main" id="{1F32FCA3-08E5-4849-5F12-66E6D71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55" y="4486093"/>
            <a:ext cx="1254348" cy="7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1E1836-B9B2-749B-2FF3-DF4BDA93535F}"/>
              </a:ext>
            </a:extLst>
          </p:cNvPr>
          <p:cNvSpPr txBox="1"/>
          <p:nvPr/>
        </p:nvSpPr>
        <p:spPr>
          <a:xfrm>
            <a:off x="2098920" y="1816193"/>
            <a:ext cx="232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Client Side</a:t>
            </a:r>
          </a:p>
          <a:p>
            <a:pPr algn="ctr"/>
            <a:r>
              <a:rPr lang="en-US" altLang="ko-KR" b="1" dirty="0">
                <a:latin typeface="+mn-ea"/>
              </a:rPr>
              <a:t>(Front-end)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AD869-37F8-6ED7-D36B-CC01CC9B9575}"/>
              </a:ext>
            </a:extLst>
          </p:cNvPr>
          <p:cNvSpPr txBox="1"/>
          <p:nvPr/>
        </p:nvSpPr>
        <p:spPr>
          <a:xfrm>
            <a:off x="7216222" y="1816193"/>
            <a:ext cx="232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Server Side</a:t>
            </a:r>
          </a:p>
          <a:p>
            <a:pPr algn="ctr"/>
            <a:r>
              <a:rPr lang="en-US" altLang="ko-KR" b="1" dirty="0">
                <a:latin typeface="+mn-ea"/>
              </a:rPr>
              <a:t>(Back-end)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E77B30-2E4C-CEC0-00CF-E276FD2D04C8}"/>
              </a:ext>
            </a:extLst>
          </p:cNvPr>
          <p:cNvSpPr txBox="1"/>
          <p:nvPr/>
        </p:nvSpPr>
        <p:spPr>
          <a:xfrm>
            <a:off x="6789204" y="549260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Database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874AC8-C35B-04B3-9865-21A1E277C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9503" y="2993681"/>
            <a:ext cx="1093758" cy="10937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CA285D-A6E3-0D36-62A6-BFBB03F2E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62019" y="4497196"/>
            <a:ext cx="1093758" cy="1093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10D48-E7C8-4EBD-8E40-3BAE2E0DDC39}"/>
              </a:ext>
            </a:extLst>
          </p:cNvPr>
          <p:cNvSpPr txBox="1"/>
          <p:nvPr/>
        </p:nvSpPr>
        <p:spPr>
          <a:xfrm>
            <a:off x="5154203" y="4091199"/>
            <a:ext cx="130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HTTP</a:t>
            </a:r>
            <a:endParaRPr lang="ko-KR" altLang="en-US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8C4B-A59B-6589-A6A1-7AED333D75C3}"/>
              </a:ext>
            </a:extLst>
          </p:cNvPr>
          <p:cNvSpPr txBox="1"/>
          <p:nvPr/>
        </p:nvSpPr>
        <p:spPr>
          <a:xfrm>
            <a:off x="8650853" y="5476699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Web-server</a:t>
            </a:r>
            <a:endParaRPr lang="ko-KR" altLang="en-US" sz="15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2BB0-AD02-7ECE-34F3-A6460DB616C7}"/>
              </a:ext>
            </a:extLst>
          </p:cNvPr>
          <p:cNvSpPr txBox="1"/>
          <p:nvPr/>
        </p:nvSpPr>
        <p:spPr>
          <a:xfrm>
            <a:off x="8650853" y="375666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Framework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4F564-D6B6-8E52-417E-AD65BCA86841}"/>
              </a:ext>
            </a:extLst>
          </p:cNvPr>
          <p:cNvSpPr txBox="1"/>
          <p:nvPr/>
        </p:nvSpPr>
        <p:spPr>
          <a:xfrm>
            <a:off x="6804636" y="3736746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Platform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E85EA-356B-114A-6DE1-972BA35A5F78}"/>
              </a:ext>
            </a:extLst>
          </p:cNvPr>
          <p:cNvSpPr txBox="1"/>
          <p:nvPr/>
        </p:nvSpPr>
        <p:spPr>
          <a:xfrm>
            <a:off x="1711638" y="434992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React.js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BCF9E-EB69-EB46-7F75-B1BA2DA23816}"/>
              </a:ext>
            </a:extLst>
          </p:cNvPr>
          <p:cNvSpPr txBox="1"/>
          <p:nvPr/>
        </p:nvSpPr>
        <p:spPr>
          <a:xfrm>
            <a:off x="3314567" y="434992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Redux.js</a:t>
            </a:r>
            <a:endParaRPr lang="ko-KR" altLang="en-US" sz="15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ED456-2E5A-B53A-3E5A-ACC2F0373E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27788" y="2386212"/>
            <a:ext cx="7136424" cy="3494931"/>
          </a:xfrm>
          <a:prstGeom prst="rect">
            <a:avLst/>
          </a:prstGeom>
          <a:ln>
            <a:solidFill>
              <a:schemeClr val="tx1">
                <a:alpha val="13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E5AB5-1043-86EA-2ED6-2F83BD13AA92}"/>
              </a:ext>
            </a:extLst>
          </p:cNvPr>
          <p:cNvSpPr txBox="1"/>
          <p:nvPr/>
        </p:nvSpPr>
        <p:spPr>
          <a:xfrm>
            <a:off x="23915" y="3980975"/>
            <a:ext cx="2435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>
                <a:latin typeface="+mj-ea"/>
                <a:ea typeface="+mj-ea"/>
                <a:cs typeface="함초롬돋움" panose="020B0604000101010101" pitchFamily="50" charset="-127"/>
              </a:rPr>
              <a:t>저상버스</a:t>
            </a:r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 운행 정류소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정류소 도착예정 </a:t>
            </a:r>
            <a:r>
              <a:rPr lang="ko-KR" altLang="en-US" sz="1500" b="1" dirty="0" err="1">
                <a:latin typeface="+mj-ea"/>
                <a:ea typeface="+mj-ea"/>
                <a:cs typeface="함초롬돋움" panose="020B0604000101010101" pitchFamily="50" charset="-127"/>
              </a:rPr>
              <a:t>저상버스</a:t>
            </a:r>
            <a:endParaRPr lang="ko-KR" altLang="en-US" sz="15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00D5C-5FEB-3607-58D0-A94716B14E70}"/>
              </a:ext>
            </a:extLst>
          </p:cNvPr>
          <p:cNvSpPr txBox="1"/>
          <p:nvPr/>
        </p:nvSpPr>
        <p:spPr>
          <a:xfrm>
            <a:off x="10211600" y="3964836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지하철 세부정보 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휠체어 리프트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엘리베이터</a:t>
            </a:r>
            <a:r>
              <a:rPr lang="en-US" altLang="ko-KR" sz="1500" b="1" dirty="0"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환승 이동경로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750318-B988-E903-743F-DC0BB802F8E0}"/>
              </a:ext>
            </a:extLst>
          </p:cNvPr>
          <p:cNvSpPr/>
          <p:nvPr/>
        </p:nvSpPr>
        <p:spPr>
          <a:xfrm>
            <a:off x="1468987" y="3738192"/>
            <a:ext cx="73412" cy="734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01B96EC-E4CC-E08F-5C51-0161C085F778}"/>
              </a:ext>
            </a:extLst>
          </p:cNvPr>
          <p:cNvCxnSpPr>
            <a:cxnSpLocks/>
          </p:cNvCxnSpPr>
          <p:nvPr/>
        </p:nvCxnSpPr>
        <p:spPr>
          <a:xfrm>
            <a:off x="1820091" y="3470589"/>
            <a:ext cx="639106" cy="0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5E997F9-43DF-2D14-FD2E-6F30AA4A6FCC}"/>
              </a:ext>
            </a:extLst>
          </p:cNvPr>
          <p:cNvCxnSpPr>
            <a:cxnSpLocks/>
          </p:cNvCxnSpPr>
          <p:nvPr/>
        </p:nvCxnSpPr>
        <p:spPr>
          <a:xfrm flipV="1">
            <a:off x="1539988" y="3470589"/>
            <a:ext cx="280103" cy="267603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9AFF5CE-E747-4D31-90C4-8453F78265DE}"/>
              </a:ext>
            </a:extLst>
          </p:cNvPr>
          <p:cNvSpPr/>
          <p:nvPr/>
        </p:nvSpPr>
        <p:spPr>
          <a:xfrm>
            <a:off x="10653259" y="3722968"/>
            <a:ext cx="73412" cy="734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FC537A36-C5D8-C87E-482A-0547B5C1EDF4}"/>
              </a:ext>
            </a:extLst>
          </p:cNvPr>
          <p:cNvCxnSpPr>
            <a:cxnSpLocks/>
          </p:cNvCxnSpPr>
          <p:nvPr/>
        </p:nvCxnSpPr>
        <p:spPr>
          <a:xfrm>
            <a:off x="9762377" y="3441521"/>
            <a:ext cx="639106" cy="0"/>
          </a:xfrm>
          <a:prstGeom prst="line">
            <a:avLst/>
          </a:prstGeom>
          <a:ln w="25400">
            <a:solidFill>
              <a:srgbClr val="8655D5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09A3FD2-238B-9841-4471-FAC868ED1C5D}"/>
              </a:ext>
            </a:extLst>
          </p:cNvPr>
          <p:cNvCxnSpPr>
            <a:cxnSpLocks/>
          </p:cNvCxnSpPr>
          <p:nvPr/>
        </p:nvCxnSpPr>
        <p:spPr>
          <a:xfrm flipH="1" flipV="1">
            <a:off x="10405900" y="3444434"/>
            <a:ext cx="277692" cy="304937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8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769</Words>
  <Application>Microsoft Office PowerPoint</Application>
  <PresentationFormat>와이드스크린</PresentationFormat>
  <Paragraphs>194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Wingdings 3</vt:lpstr>
      <vt:lpstr>Century Gothic</vt:lpstr>
      <vt:lpstr>Arial</vt:lpstr>
      <vt:lpstr>맑은 고딕</vt:lpstr>
      <vt:lpstr>이온(회의실)</vt:lpstr>
      <vt:lpstr>2022-2학기 세종창의학기제 최종성과보고 창의과제: 교통약자를 위한 편의설비 위치제공 및 저상버스 안내 웹/앱</vt:lpstr>
      <vt:lpstr>최종 결과물 및 성과</vt:lpstr>
      <vt:lpstr>개발 배경</vt:lpstr>
      <vt:lpstr>개발 배경</vt:lpstr>
      <vt:lpstr>개발 배경</vt:lpstr>
      <vt:lpstr>개발 배경</vt:lpstr>
      <vt:lpstr>기존 서비스와의 차별점</vt:lpstr>
      <vt:lpstr>기술 스택 (Tech Stacks)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최종 결과물 및 시연</vt:lpstr>
      <vt:lpstr>최종 결과물 및 시연</vt:lpstr>
      <vt:lpstr>최종 결과물 및 시연</vt:lpstr>
      <vt:lpstr>참여학생별 총 학습시간 및 성과</vt:lpstr>
      <vt:lpstr>성과</vt:lpstr>
      <vt:lpstr>성과</vt:lpstr>
      <vt:lpstr>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창의과제명 :</dc:title>
  <dc:creator>Windows User</dc:creator>
  <cp:lastModifiedBy>박상욱</cp:lastModifiedBy>
  <cp:revision>63</cp:revision>
  <dcterms:created xsi:type="dcterms:W3CDTF">2018-06-04T06:53:30Z</dcterms:created>
  <dcterms:modified xsi:type="dcterms:W3CDTF">2022-12-28T14:54:39Z</dcterms:modified>
  <cp:version/>
</cp:coreProperties>
</file>